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6" r:id="rId2"/>
    <p:sldId id="263" r:id="rId3"/>
    <p:sldId id="299" r:id="rId4"/>
    <p:sldId id="258" r:id="rId5"/>
    <p:sldId id="274" r:id="rId6"/>
    <p:sldId id="278" r:id="rId7"/>
    <p:sldId id="281" r:id="rId8"/>
    <p:sldId id="282" r:id="rId9"/>
    <p:sldId id="301" r:id="rId10"/>
    <p:sldId id="302" r:id="rId11"/>
    <p:sldId id="304" r:id="rId12"/>
    <p:sldId id="305" r:id="rId13"/>
    <p:sldId id="306" r:id="rId14"/>
    <p:sldId id="294" r:id="rId15"/>
    <p:sldId id="270" r:id="rId16"/>
    <p:sldId id="271" r:id="rId17"/>
    <p:sldId id="272" r:id="rId18"/>
    <p:sldId id="273" r:id="rId19"/>
    <p:sldId id="298" r:id="rId20"/>
    <p:sldId id="308" r:id="rId21"/>
    <p:sldId id="307" r:id="rId2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sha Logue" initials="TL" lastIdx="5" clrIdx="0">
    <p:extLst>
      <p:ext uri="{19B8F6BF-5375-455C-9EA6-DF929625EA0E}">
        <p15:presenceInfo xmlns:p15="http://schemas.microsoft.com/office/powerpoint/2012/main" userId="S-1-5-21-510609682-1958166534-305008010-1379" providerId="AD"/>
      </p:ext>
    </p:extLst>
  </p:cmAuthor>
  <p:cmAuthor id="2" name="Trisha Logue" initials="TL [2]" lastIdx="1" clrIdx="1">
    <p:extLst>
      <p:ext uri="{19B8F6BF-5375-455C-9EA6-DF929625EA0E}">
        <p15:presenceInfo xmlns:p15="http://schemas.microsoft.com/office/powerpoint/2012/main" userId="S::trishal@co.skagit.wa.us::a61bb108-531a-4ff9-ac67-11c09ccf47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0170" autoAdjust="0"/>
  </p:normalViewPr>
  <p:slideViewPr>
    <p:cSldViewPr>
      <p:cViewPr varScale="1">
        <p:scale>
          <a:sx n="82" d="100"/>
          <a:sy n="82" d="100"/>
        </p:scale>
        <p:origin x="7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kagit\dept\commissioners\shared\Budget-Finance\2020%20Budget\Budget%20Options%20202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admntmv1\Comm\trishal\Desktop\Budget%20Options%202018%20-%20Desktop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ntmv1\Comm\trishal\Desktop\Budget%20Options%202019%20-%20Draf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478949600996846"/>
          <c:y val="8.9460784313725492E-2"/>
          <c:w val="0.79419205175110685"/>
          <c:h val="0.7769607843137255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7.5931699244274203E-2"/>
                  <c:y val="-0.3758731474186028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FE-43B5-A2D5-FB8CD078093E}"/>
                </c:ext>
              </c:extLst>
            </c:dLbl>
            <c:dLbl>
              <c:idx val="1"/>
              <c:layout>
                <c:manualLayout>
                  <c:x val="2.6690459530200376E-2"/>
                  <c:y val="0.10749825885037897"/>
                </c:manualLayout>
              </c:layout>
              <c:tx>
                <c:rich>
                  <a:bodyPr/>
                  <a:lstStyle/>
                  <a:p>
                    <a:fld id="{FC210471-2400-4A67-91FC-44B7DC1AEE00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22%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BFE-43B5-A2D5-FB8CD078093E}"/>
                </c:ext>
              </c:extLst>
            </c:dLbl>
            <c:dLbl>
              <c:idx val="2"/>
              <c:layout>
                <c:manualLayout>
                  <c:x val="3.0617140546353576E-5"/>
                  <c:y val="-5.035441598064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2340268937825"/>
                      <c:h val="0.294514129994580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BFE-43B5-A2D5-FB8CD078093E}"/>
                </c:ext>
              </c:extLst>
            </c:dLbl>
            <c:dLbl>
              <c:idx val="3"/>
              <c:layout>
                <c:manualLayout>
                  <c:x val="2.2652285961803516E-2"/>
                  <c:y val="-2.2107903147676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FE-43B5-A2D5-FB8CD07809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aseline="0">
                    <a:latin typeface="Franklin Gothic Book" panose="020B05030201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'[Budget Options 2022.xlsx]Graphs2021'!$A$89:$A$92</c:f>
              <c:strCache>
                <c:ptCount val="4"/>
                <c:pt idx="0">
                  <c:v>Property Tax</c:v>
                </c:pt>
                <c:pt idx="1">
                  <c:v>Sales &amp; Use Tax</c:v>
                </c:pt>
                <c:pt idx="2">
                  <c:v>State and Federal Funding</c:v>
                </c:pt>
                <c:pt idx="3">
                  <c:v>Other</c:v>
                </c:pt>
              </c:strCache>
            </c:strRef>
          </c:cat>
          <c:val>
            <c:numRef>
              <c:f>'[Budget Options 2022.xlsx]Graphs2021'!$C$89:$C$92</c:f>
              <c:numCache>
                <c:formatCode>0.00%</c:formatCode>
                <c:ptCount val="4"/>
                <c:pt idx="0">
                  <c:v>0.53088412401364482</c:v>
                </c:pt>
                <c:pt idx="1">
                  <c:v>0.22339299764315079</c:v>
                </c:pt>
                <c:pt idx="2">
                  <c:v>0.10316182992179734</c:v>
                </c:pt>
                <c:pt idx="3">
                  <c:v>0.14256104842140704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FE-43B5-A2D5-FB8CD078093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spPr>
    <a:noFill/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597054679489068E-2"/>
          <c:y val="9.7420596780551622E-2"/>
          <c:w val="0.91440294532051092"/>
          <c:h val="0.894047717547236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03606147924737E-2"/>
          <c:y val="8.0483247010807779E-2"/>
          <c:w val="0.81243977428328296"/>
          <c:h val="0.79361449131333162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0.54167</cdr:x>
      <cdr:y>0.25793</cdr:y>
    </cdr:from>
    <cdr:to>
      <cdr:x>0.80993</cdr:x>
      <cdr:y>0.45287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15689" y="1068704"/>
          <a:ext cx="1790700" cy="8077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0.53827</cdr:x>
      <cdr:y>0.37557</cdr:y>
    </cdr:from>
    <cdr:to>
      <cdr:x>0.7506</cdr:x>
      <cdr:y>0.53557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7798" y="1885217"/>
          <a:ext cx="1565169" cy="80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/>
            <a:t>1% + New</a:t>
          </a:r>
        </a:p>
        <a:p xmlns:a="http://schemas.openxmlformats.org/drawingml/2006/main">
          <a:pPr algn="ctr"/>
          <a:r>
            <a:rPr lang="en-US" sz="1800" dirty="0"/>
            <a:t>Construction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E394AE11-634C-49F8-94BD-B3FAAC2AA20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6" y="4387851"/>
            <a:ext cx="5559425" cy="4156075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8F9F6013-4A10-45AA-80A3-CB887276C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8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77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These funds account for business-like activities and account for about 15% of the total budget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85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These funds provide a service </a:t>
            </a:r>
            <a:r>
              <a:rPr lang="en-US" b="1" i="1" baseline="0" dirty="0"/>
              <a:t>within</a:t>
            </a:r>
            <a:r>
              <a:rPr lang="en-US" baseline="0" dirty="0"/>
              <a:t> County government and make up about 14% of the total budget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48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next few slides refer specifically to the County’s General Fund which is about 25% of the County’s total budget</a:t>
            </a:r>
          </a:p>
          <a:p>
            <a:endParaRPr lang="en-US" dirty="0"/>
          </a:p>
          <a:p>
            <a:r>
              <a:rPr lang="en-US" dirty="0"/>
              <a:t>This is listing of services</a:t>
            </a:r>
            <a:r>
              <a:rPr lang="en-US" baseline="0" dirty="0"/>
              <a:t> provided that DO NOT have dedicated funding and instead must be paid for from General Fund resources – like property tax, sales, tax, fees for service,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12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2021 modified budget - $10.6 million spending</a:t>
            </a:r>
            <a:r>
              <a:rPr lang="en-US" baseline="0" dirty="0"/>
              <a:t> of reserves</a:t>
            </a:r>
          </a:p>
          <a:p>
            <a:endParaRPr lang="en-US" baseline="0" dirty="0"/>
          </a:p>
          <a:p>
            <a:r>
              <a:rPr lang="en-US" baseline="0" dirty="0"/>
              <a:t>2021 projections - $3.8 million spending of reserves (Bolstered w/$2.8 million in sales tax)</a:t>
            </a:r>
          </a:p>
          <a:p>
            <a:endParaRPr lang="en-US" baseline="0" dirty="0"/>
          </a:p>
          <a:p>
            <a:r>
              <a:rPr lang="en-US" baseline="0" dirty="0"/>
              <a:t>2022 preliminary budget - $10.7 million spending of reserves</a:t>
            </a:r>
          </a:p>
          <a:p>
            <a:endParaRPr lang="en-US" baseline="0" dirty="0"/>
          </a:p>
          <a:p>
            <a:r>
              <a:rPr lang="en-US" baseline="0" dirty="0"/>
              <a:t>This leaves an ending fund balance of $12.2 million, which is $1.15 million over the recommended best practice amount of 2 months of reserves or $11.1 million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66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You can see here that more than half of the County’s General Fund revenues come from property taxes. A reminder that this revenue source is limited by statute to 1% over the prior year, plus any revenue generated from new construction.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42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how the resources of the General Fund are used.</a:t>
            </a:r>
          </a:p>
          <a:p>
            <a:endParaRPr lang="en-US" dirty="0"/>
          </a:p>
          <a:p>
            <a:r>
              <a:rPr lang="en-US" dirty="0"/>
              <a:t>You will note that Parks and Public Health are shown here</a:t>
            </a:r>
            <a:r>
              <a:rPr lang="en-US" baseline="0" dirty="0"/>
              <a:t> with very small percentages. This is not the entire budget for those services. Rather, it is the portion of the G</a:t>
            </a:r>
            <a:r>
              <a:rPr lang="en-US" dirty="0"/>
              <a:t>eneral Fund that supports those services.</a:t>
            </a:r>
          </a:p>
          <a:p>
            <a:endParaRPr lang="en-US" baseline="0" dirty="0"/>
          </a:p>
          <a:p>
            <a:r>
              <a:rPr lang="en-US" baseline="0" dirty="0"/>
              <a:t>Law &amp; Justice – BOE, Civil Svc, Clerk, Coroner, District Court, Public Defender, Hearing Examiner, OJC, PA, Sheriff, Superior Court, Noxious Weeds, Jail Transfer, Assigned Counsel, Mediation Services, Law Library transfer</a:t>
            </a:r>
          </a:p>
          <a:p>
            <a:endParaRPr lang="en-US" baseline="0" dirty="0"/>
          </a:p>
          <a:p>
            <a:r>
              <a:rPr lang="en-US" baseline="0" dirty="0"/>
              <a:t>In the General Government category, the departments are listed at the bottom of the chart.</a:t>
            </a:r>
          </a:p>
          <a:p>
            <a:endParaRPr lang="en-US" baseline="0" dirty="0"/>
          </a:p>
          <a:p>
            <a:r>
              <a:rPr lang="en-US" baseline="0" dirty="0"/>
              <a:t>For 2022, the General Fund will provide about 59% of PDS revenues</a:t>
            </a:r>
          </a:p>
          <a:p>
            <a:endParaRPr lang="en-US" baseline="0" dirty="0"/>
          </a:p>
          <a:p>
            <a:r>
              <a:rPr lang="en-US" baseline="0" dirty="0"/>
              <a:t>Elections support varies depending on the Election cycle</a:t>
            </a:r>
          </a:p>
          <a:p>
            <a:pPr defTabSz="874898">
              <a:defRPr/>
            </a:pPr>
            <a:endParaRPr lang="en-US" dirty="0"/>
          </a:p>
          <a:p>
            <a:pPr defTabSz="874898">
              <a:defRPr/>
            </a:pPr>
            <a:r>
              <a:rPr lang="en-US" i="1" dirty="0"/>
              <a:t>All categories</a:t>
            </a:r>
            <a:r>
              <a:rPr lang="en-US" i="1" baseline="0" dirty="0"/>
              <a:t> include an appropriate allocation of shared non-Departmental expenses.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66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Shifting now</a:t>
            </a:r>
            <a:r>
              <a:rPr lang="en-US" baseline="0" dirty="0"/>
              <a:t> to property tax levies</a:t>
            </a:r>
          </a:p>
          <a:p>
            <a:endParaRPr lang="en-US" baseline="0" dirty="0"/>
          </a:p>
          <a:p>
            <a:r>
              <a:rPr lang="en-US" baseline="0" dirty="0"/>
              <a:t>We regularly receive comment and questions on how much tax revenue the county receives and how it is used.</a:t>
            </a:r>
          </a:p>
          <a:p>
            <a:endParaRPr lang="en-US" baseline="0" dirty="0"/>
          </a:p>
          <a:p>
            <a:r>
              <a:rPr lang="en-US" baseline="0" dirty="0"/>
              <a:t>This chart shows how property taxes are distributed after collection.</a:t>
            </a:r>
          </a:p>
          <a:p>
            <a:endParaRPr lang="en-US" baseline="0" dirty="0"/>
          </a:p>
          <a:p>
            <a:r>
              <a:rPr lang="en-US" baseline="0" dirty="0"/>
              <a:t>While the County Treasurer is required to collect and distribute property taxes and assessments, this shows that the County retains less than a quarter of all taxes and assessments collected.</a:t>
            </a:r>
          </a:p>
          <a:p>
            <a:endParaRPr lang="en-US" baseline="0" dirty="0"/>
          </a:p>
          <a:p>
            <a:r>
              <a:rPr lang="en-US" baseline="0" dirty="0"/>
              <a:t>The bulk of takes paid – more than half – go to the state and schools.</a:t>
            </a:r>
          </a:p>
          <a:p>
            <a:endParaRPr lang="en-US" baseline="0" dirty="0"/>
          </a:p>
          <a:p>
            <a:r>
              <a:rPr lang="en-US" dirty="0"/>
              <a:t>Other Districts</a:t>
            </a:r>
            <a:r>
              <a:rPr lang="en-US" baseline="0" dirty="0"/>
              <a:t> – Fire, Hospitals, Port, Cemeteries, Libraries, Parks – receive about 11%</a:t>
            </a:r>
          </a:p>
          <a:p>
            <a:endParaRPr lang="en-US" baseline="0" dirty="0"/>
          </a:p>
          <a:p>
            <a:r>
              <a:rPr lang="en-US" baseline="0" dirty="0"/>
              <a:t>County bar does not include County portion of assessments for Clean Water Program - Shellfish Protection District, Drainage Utility, Dike &amp; Drain, LMD’s, etc.  Only taxes. This would equal 1.46 cents per dollar.</a:t>
            </a:r>
          </a:p>
          <a:p>
            <a:endParaRPr lang="en-US" baseline="0" dirty="0"/>
          </a:p>
          <a:p>
            <a:r>
              <a:rPr lang="en-US" baseline="0" dirty="0"/>
              <a:t>County becomes $0.2356 – a decrease from the prior year that was $0.241 – or a little over half a cent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921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74898"/>
            <a:r>
              <a:rPr lang="fr-FR" sz="1100" dirty="0"/>
              <a:t>Focusing on the green bar, </a:t>
            </a:r>
            <a:r>
              <a:rPr lang="fr-FR" sz="1100" dirty="0" err="1"/>
              <a:t>that</a:t>
            </a:r>
            <a:r>
              <a:rPr lang="fr-FR" sz="1100" dirty="0"/>
              <a:t> </a:t>
            </a:r>
            <a:r>
              <a:rPr lang="fr-FR" sz="1100" dirty="0" err="1"/>
              <a:t>is</a:t>
            </a:r>
            <a:r>
              <a:rPr lang="fr-FR" sz="1100" dirty="0"/>
              <a:t> </a:t>
            </a:r>
            <a:r>
              <a:rPr lang="fr-FR" sz="1100" dirty="0" err="1"/>
              <a:t>again</a:t>
            </a:r>
            <a:r>
              <a:rPr lang="fr-FR" sz="1100" dirty="0"/>
              <a:t> a </a:t>
            </a:r>
            <a:r>
              <a:rPr lang="fr-FR" sz="1100" dirty="0" err="1"/>
              <a:t>little</a:t>
            </a:r>
            <a:r>
              <a:rPr lang="fr-FR" sz="1100" dirty="0"/>
              <a:t> </a:t>
            </a:r>
            <a:r>
              <a:rPr lang="fr-FR" sz="1100" dirty="0" err="1"/>
              <a:t>less</a:t>
            </a:r>
            <a:r>
              <a:rPr lang="fr-FR" sz="1100" dirty="0"/>
              <a:t> </a:t>
            </a:r>
            <a:r>
              <a:rPr lang="fr-FR" sz="1100" dirty="0" err="1"/>
              <a:t>than</a:t>
            </a:r>
            <a:r>
              <a:rPr lang="fr-FR" sz="1100" dirty="0"/>
              <a:t> 25% of all taxes </a:t>
            </a:r>
            <a:r>
              <a:rPr lang="fr-FR" sz="1100" dirty="0" err="1"/>
              <a:t>collected</a:t>
            </a:r>
            <a:r>
              <a:rPr lang="fr-FR" sz="1100" dirty="0"/>
              <a:t>, </a:t>
            </a:r>
            <a:r>
              <a:rPr lang="fr-FR" sz="1100" dirty="0" err="1"/>
              <a:t>this</a:t>
            </a:r>
            <a:r>
              <a:rPr lang="fr-FR" sz="1100" dirty="0"/>
              <a:t> shows how </a:t>
            </a:r>
            <a:r>
              <a:rPr lang="fr-FR" sz="1100" dirty="0" err="1"/>
              <a:t>that</a:t>
            </a:r>
            <a:r>
              <a:rPr lang="fr-FR" sz="1100" dirty="0"/>
              <a:t> money </a:t>
            </a:r>
            <a:r>
              <a:rPr lang="fr-FR" sz="1100" dirty="0" err="1"/>
              <a:t>is</a:t>
            </a:r>
            <a:r>
              <a:rPr lang="fr-FR" sz="1100" dirty="0"/>
              <a:t> </a:t>
            </a:r>
            <a:r>
              <a:rPr lang="fr-FR" sz="1100" dirty="0" err="1"/>
              <a:t>used</a:t>
            </a:r>
            <a:r>
              <a:rPr lang="fr-FR" sz="1100" dirty="0"/>
              <a:t> </a:t>
            </a:r>
            <a:r>
              <a:rPr lang="fr-FR" sz="1100" dirty="0" err="1"/>
              <a:t>within</a:t>
            </a:r>
            <a:r>
              <a:rPr lang="fr-FR" sz="1100" dirty="0"/>
              <a:t> the County.</a:t>
            </a:r>
          </a:p>
          <a:p>
            <a:pPr defTabSz="874898"/>
            <a:endParaRPr lang="fr-FR" sz="1100" dirty="0"/>
          </a:p>
          <a:p>
            <a:pPr defTabSz="874898"/>
            <a:r>
              <a:rPr lang="fr-FR" sz="1100" dirty="0"/>
              <a:t>You can </a:t>
            </a:r>
            <a:r>
              <a:rPr lang="fr-FR" sz="1100" dirty="0" err="1"/>
              <a:t>see</a:t>
            </a:r>
            <a:r>
              <a:rPr lang="fr-FR" sz="1100" dirty="0"/>
              <a:t> </a:t>
            </a:r>
            <a:r>
              <a:rPr lang="fr-FR" sz="1100" dirty="0" err="1"/>
              <a:t>that</a:t>
            </a:r>
            <a:r>
              <a:rPr lang="fr-FR" sz="1100" dirty="0"/>
              <a:t> </a:t>
            </a:r>
            <a:r>
              <a:rPr lang="fr-FR" sz="1100" dirty="0" err="1"/>
              <a:t>nearly</a:t>
            </a:r>
            <a:r>
              <a:rPr lang="fr-FR" sz="1100" dirty="0"/>
              <a:t> </a:t>
            </a:r>
            <a:r>
              <a:rPr lang="fr-FR" sz="1100" dirty="0" err="1"/>
              <a:t>half</a:t>
            </a:r>
            <a:r>
              <a:rPr lang="fr-FR" sz="1100" dirty="0"/>
              <a:t> of the taxes are </a:t>
            </a:r>
            <a:r>
              <a:rPr lang="fr-FR" sz="1100" dirty="0" err="1"/>
              <a:t>retained</a:t>
            </a:r>
            <a:r>
              <a:rPr lang="fr-FR" sz="1100" dirty="0"/>
              <a:t> </a:t>
            </a:r>
            <a:r>
              <a:rPr lang="fr-FR" sz="1100" dirty="0" err="1"/>
              <a:t>within</a:t>
            </a:r>
            <a:r>
              <a:rPr lang="fr-FR" sz="1100" dirty="0"/>
              <a:t> the </a:t>
            </a:r>
            <a:r>
              <a:rPr lang="fr-FR" sz="1100" dirty="0" err="1"/>
              <a:t>Genereal</a:t>
            </a:r>
            <a:r>
              <a:rPr lang="fr-FR" sz="1100" dirty="0"/>
              <a:t> </a:t>
            </a:r>
            <a:r>
              <a:rPr lang="fr-FR" sz="1100" dirty="0" err="1"/>
              <a:t>Fund</a:t>
            </a:r>
            <a:r>
              <a:rPr lang="fr-FR" sz="1100" dirty="0"/>
              <a:t> to </a:t>
            </a:r>
            <a:r>
              <a:rPr lang="fr-FR" sz="1100" dirty="0" err="1"/>
              <a:t>provide</a:t>
            </a:r>
            <a:r>
              <a:rPr lang="fr-FR" sz="1100" dirty="0"/>
              <a:t> L&amp;J, </a:t>
            </a:r>
            <a:r>
              <a:rPr lang="fr-FR" sz="1100" dirty="0" err="1"/>
              <a:t>general</a:t>
            </a:r>
            <a:r>
              <a:rPr lang="fr-FR" sz="1100" dirty="0"/>
              <a:t> </a:t>
            </a:r>
            <a:r>
              <a:rPr lang="fr-FR" sz="1100" dirty="0" err="1"/>
              <a:t>government</a:t>
            </a:r>
            <a:r>
              <a:rPr lang="fr-FR" sz="1100" dirty="0"/>
              <a:t> services, Park, PH, etc.</a:t>
            </a:r>
          </a:p>
          <a:p>
            <a:pPr defTabSz="874898"/>
            <a:endParaRPr lang="fr-FR" sz="1100" dirty="0"/>
          </a:p>
          <a:p>
            <a:pPr defTabSz="874898"/>
            <a:r>
              <a:rPr lang="fr-FR" sz="1100" dirty="0"/>
              <a:t>About 28% of taxes </a:t>
            </a:r>
            <a:r>
              <a:rPr lang="fr-FR" sz="1100" dirty="0" err="1"/>
              <a:t>paid</a:t>
            </a:r>
            <a:r>
              <a:rPr lang="fr-FR" sz="1100" dirty="0"/>
              <a:t> are </a:t>
            </a:r>
            <a:r>
              <a:rPr lang="fr-FR" sz="1100" dirty="0" err="1"/>
              <a:t>deposited</a:t>
            </a:r>
            <a:r>
              <a:rPr lang="fr-FR" sz="1100" dirty="0"/>
              <a:t> in the Road </a:t>
            </a:r>
            <a:r>
              <a:rPr lang="fr-FR" sz="1100" dirty="0" err="1"/>
              <a:t>fund</a:t>
            </a:r>
            <a:r>
              <a:rPr lang="fr-FR" sz="1100" dirty="0"/>
              <a:t>.</a:t>
            </a:r>
          </a:p>
          <a:p>
            <a:pPr defTabSz="874898"/>
            <a:endParaRPr lang="fr-FR" sz="1100" dirty="0"/>
          </a:p>
          <a:p>
            <a:pPr defTabSz="874898"/>
            <a:r>
              <a:rPr lang="fr-FR" sz="1100" dirty="0"/>
              <a:t>A </a:t>
            </a:r>
            <a:r>
              <a:rPr lang="fr-FR" sz="1100" dirty="0" err="1"/>
              <a:t>little</a:t>
            </a:r>
            <a:r>
              <a:rPr lang="fr-FR" sz="1100" dirty="0"/>
              <a:t> </a:t>
            </a:r>
            <a:r>
              <a:rPr lang="fr-FR" sz="1100" dirty="0" err="1"/>
              <a:t>under</a:t>
            </a:r>
            <a:r>
              <a:rPr lang="fr-FR" sz="1100" dirty="0"/>
              <a:t> 16% are for EMS</a:t>
            </a:r>
          </a:p>
          <a:p>
            <a:pPr defTabSz="874898"/>
            <a:endParaRPr lang="fr-FR" sz="1100" dirty="0"/>
          </a:p>
          <a:p>
            <a:pPr defTabSz="874898"/>
            <a:r>
              <a:rPr lang="fr-FR" sz="1100" dirty="0"/>
              <a:t>The balance are for Drainage Utility, Clean Water, Conservation Futures, and </a:t>
            </a:r>
            <a:r>
              <a:rPr lang="fr-FR" sz="1100" dirty="0" err="1"/>
              <a:t>LMDs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595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baseline="0" dirty="0"/>
              <a:t>This </a:t>
            </a:r>
            <a:r>
              <a:rPr lang="fr-FR" b="0" baseline="0" dirty="0" err="1"/>
              <a:t>includes</a:t>
            </a:r>
            <a:r>
              <a:rPr lang="fr-FR" b="0" baseline="0" dirty="0"/>
              <a:t> PRELIMINARY rates for 2022. The total rate </a:t>
            </a:r>
            <a:r>
              <a:rPr lang="fr-FR" b="0" baseline="0" dirty="0" err="1"/>
              <a:t>is</a:t>
            </a:r>
            <a:r>
              <a:rPr lang="fr-FR" b="0" baseline="0" dirty="0"/>
              <a:t> about 25 cents </a:t>
            </a:r>
            <a:r>
              <a:rPr lang="fr-FR" b="0" baseline="0" dirty="0" err="1"/>
              <a:t>less</a:t>
            </a:r>
            <a:r>
              <a:rPr lang="fr-FR" b="0" baseline="0" dirty="0"/>
              <a:t> </a:t>
            </a:r>
            <a:r>
              <a:rPr lang="fr-FR" b="0" baseline="0" dirty="0" err="1"/>
              <a:t>than</a:t>
            </a:r>
            <a:r>
              <a:rPr lang="fr-FR" b="0" baseline="0" dirty="0"/>
              <a:t> 2021. </a:t>
            </a:r>
            <a:r>
              <a:rPr lang="fr-FR" b="0" baseline="0" dirty="0" err="1"/>
              <a:t>Again</a:t>
            </a:r>
            <a:r>
              <a:rPr lang="fr-FR" b="0" baseline="0" dirty="0"/>
              <a:t>, </a:t>
            </a:r>
            <a:r>
              <a:rPr lang="fr-FR" b="0" baseline="0" dirty="0" err="1"/>
              <a:t>these</a:t>
            </a:r>
            <a:r>
              <a:rPr lang="fr-FR" b="0" baseline="0" dirty="0"/>
              <a:t> are </a:t>
            </a:r>
            <a:r>
              <a:rPr lang="fr-FR" b="0" baseline="0" dirty="0" err="1"/>
              <a:t>preliminary</a:t>
            </a:r>
            <a:r>
              <a:rPr lang="fr-FR" b="0" baseline="0" dirty="0"/>
              <a:t> and the </a:t>
            </a:r>
            <a:r>
              <a:rPr lang="fr-FR" b="0" baseline="0" dirty="0" err="1"/>
              <a:t>Assessor</a:t>
            </a:r>
            <a:r>
              <a:rPr lang="fr-FR" b="0" baseline="0" dirty="0"/>
              <a:t> </a:t>
            </a:r>
            <a:r>
              <a:rPr lang="fr-FR" b="0" baseline="0" dirty="0" err="1"/>
              <a:t>will</a:t>
            </a:r>
            <a:r>
              <a:rPr lang="fr-FR" b="0" baseline="0" dirty="0"/>
              <a:t> </a:t>
            </a:r>
            <a:r>
              <a:rPr lang="fr-FR" b="0" baseline="0" dirty="0" err="1"/>
              <a:t>calculate</a:t>
            </a:r>
            <a:r>
              <a:rPr lang="fr-FR" b="0" baseline="0" dirty="0"/>
              <a:t> the </a:t>
            </a:r>
            <a:r>
              <a:rPr lang="fr-FR" b="0" baseline="0" dirty="0" err="1"/>
              <a:t>actual</a:t>
            </a:r>
            <a:r>
              <a:rPr lang="fr-FR" b="0" baseline="0" dirty="0"/>
              <a:t> rates.</a:t>
            </a:r>
          </a:p>
          <a:p>
            <a:endParaRPr lang="fr-FR" b="0" baseline="0" dirty="0"/>
          </a:p>
          <a:p>
            <a:r>
              <a:rPr lang="fr-FR" b="0" baseline="0" dirty="0"/>
              <a:t>In an </a:t>
            </a:r>
            <a:r>
              <a:rPr lang="fr-FR" b="0" baseline="0" dirty="0" err="1"/>
              <a:t>economy</a:t>
            </a:r>
            <a:r>
              <a:rPr lang="fr-FR" b="0" baseline="0" dirty="0"/>
              <a:t> of </a:t>
            </a:r>
            <a:r>
              <a:rPr lang="fr-FR" b="0" baseline="0" dirty="0" err="1"/>
              <a:t>rising</a:t>
            </a:r>
            <a:r>
              <a:rPr lang="fr-FR" b="0" baseline="0" dirty="0"/>
              <a:t> values, </a:t>
            </a:r>
            <a:r>
              <a:rPr lang="fr-FR" b="0" baseline="0" dirty="0" err="1"/>
              <a:t>levy</a:t>
            </a:r>
            <a:r>
              <a:rPr lang="fr-FR" b="0" baseline="0" dirty="0"/>
              <a:t> rates </a:t>
            </a:r>
            <a:r>
              <a:rPr lang="fr-FR" b="0" baseline="0" dirty="0" err="1"/>
              <a:t>fall</a:t>
            </a:r>
            <a:endParaRPr lang="fr-FR" b="0" baseline="0" dirty="0"/>
          </a:p>
          <a:p>
            <a:endParaRPr lang="fr-FR" b="1" baseline="0" dirty="0"/>
          </a:p>
          <a:p>
            <a:r>
              <a:rPr lang="fr-FR" b="1" baseline="0" dirty="0"/>
              <a:t>             </a:t>
            </a:r>
            <a:r>
              <a:rPr lang="fr-FR" b="1" dirty="0"/>
              <a:t>General     Road           Cons Fut      EMS      Total</a:t>
            </a:r>
          </a:p>
          <a:p>
            <a:r>
              <a:rPr lang="en-US" b="1" dirty="0"/>
              <a:t>2000</a:t>
            </a:r>
            <a:r>
              <a:rPr lang="en-US" dirty="0"/>
              <a:t>      1.6816      2.0402            0.0625      0.2352      4.0195 </a:t>
            </a:r>
          </a:p>
          <a:p>
            <a:r>
              <a:rPr lang="en-US" b="1" i="1" dirty="0"/>
              <a:t>2001</a:t>
            </a:r>
            <a:r>
              <a:rPr lang="en-US" i="1" dirty="0"/>
              <a:t>      1.6776      2.0575            0.0625      0.2500      4.0476  High  Voted EMS Levy at 25 cents</a:t>
            </a:r>
          </a:p>
          <a:p>
            <a:r>
              <a:rPr lang="en-US" b="1" dirty="0"/>
              <a:t>2002</a:t>
            </a:r>
            <a:r>
              <a:rPr lang="en-US" dirty="0"/>
              <a:t>      1.6018      1.9845            0.0597      0.2391      3.8851 </a:t>
            </a:r>
          </a:p>
          <a:p>
            <a:r>
              <a:rPr lang="en-US" b="1" dirty="0"/>
              <a:t>2003</a:t>
            </a:r>
            <a:r>
              <a:rPr lang="en-US" dirty="0"/>
              <a:t>      1.5785      1.9560            0.0588      0.2356      3.8289 </a:t>
            </a:r>
            <a:endParaRPr lang="fr-FR" b="1" i="1" dirty="0"/>
          </a:p>
          <a:p>
            <a:r>
              <a:rPr lang="fr-FR" b="1" i="0" dirty="0"/>
              <a:t>2004</a:t>
            </a:r>
            <a:r>
              <a:rPr lang="fr-FR" i="0" dirty="0"/>
              <a:t>      1.5671      1.9792            0.0581      0.2328      3.8372</a:t>
            </a:r>
          </a:p>
          <a:p>
            <a:r>
              <a:rPr lang="fr-FR" b="1" dirty="0"/>
              <a:t>2005</a:t>
            </a:r>
            <a:r>
              <a:rPr lang="fr-FR" dirty="0"/>
              <a:t>      1.5526      1.9454            0.0576      0.2306      3.7862 </a:t>
            </a:r>
          </a:p>
          <a:p>
            <a:r>
              <a:rPr lang="fr-FR" b="1" dirty="0"/>
              <a:t>2006</a:t>
            </a:r>
            <a:r>
              <a:rPr lang="fr-FR" dirty="0"/>
              <a:t>      1.4380      1.9100            0.0533      0.2134      3.6147 </a:t>
            </a:r>
          </a:p>
          <a:p>
            <a:r>
              <a:rPr lang="fr-FR" b="1" dirty="0"/>
              <a:t>2007</a:t>
            </a:r>
            <a:r>
              <a:rPr lang="fr-FR" dirty="0"/>
              <a:t>      1.3206      1.6227            0.0469      0.2500      3.2402  </a:t>
            </a:r>
            <a:r>
              <a:rPr lang="fr-FR" dirty="0" err="1"/>
              <a:t>Voted</a:t>
            </a:r>
            <a:r>
              <a:rPr lang="fr-FR" dirty="0"/>
              <a:t> EMS Levy at 25 cents</a:t>
            </a:r>
          </a:p>
          <a:p>
            <a:r>
              <a:rPr lang="fr-FR" b="1" dirty="0"/>
              <a:t>2008</a:t>
            </a:r>
            <a:r>
              <a:rPr lang="fr-FR" dirty="0"/>
              <a:t>      1.2097      1.4973            0.0429      0.2290      2.9789 </a:t>
            </a:r>
          </a:p>
          <a:p>
            <a:r>
              <a:rPr lang="fr-FR" b="1" i="1" dirty="0"/>
              <a:t>2009</a:t>
            </a:r>
            <a:r>
              <a:rPr lang="fr-FR" i="1" dirty="0"/>
              <a:t>      1.2366      1.3776            0.0424      0.2258      2.8823   </a:t>
            </a:r>
            <a:r>
              <a:rPr lang="fr-FR" i="1" dirty="0" err="1"/>
              <a:t>Low</a:t>
            </a:r>
            <a:endParaRPr lang="fr-FR" i="1" dirty="0"/>
          </a:p>
          <a:p>
            <a:r>
              <a:rPr lang="fr-FR" b="1" dirty="0"/>
              <a:t>2010</a:t>
            </a:r>
            <a:r>
              <a:rPr lang="fr-FR" dirty="0"/>
              <a:t>      1.3628      1.4531            0.0461      0.2461      3.1081 </a:t>
            </a:r>
          </a:p>
          <a:p>
            <a:r>
              <a:rPr lang="fr-FR" b="1" dirty="0"/>
              <a:t>2011</a:t>
            </a:r>
            <a:r>
              <a:rPr lang="fr-FR" dirty="0"/>
              <a:t>      1.4592      1.5702            0.0494      0.2500      3.3288 </a:t>
            </a:r>
          </a:p>
          <a:p>
            <a:r>
              <a:rPr lang="fr-FR" b="1" dirty="0"/>
              <a:t>2012</a:t>
            </a:r>
            <a:r>
              <a:rPr lang="fr-FR" dirty="0"/>
              <a:t>      1.5539      1.6656            0.0527      0.2500      3.5221  </a:t>
            </a:r>
            <a:r>
              <a:rPr lang="fr-FR" dirty="0" err="1"/>
              <a:t>Did</a:t>
            </a:r>
            <a:r>
              <a:rPr lang="fr-FR" dirty="0"/>
              <a:t> not </a:t>
            </a:r>
            <a:r>
              <a:rPr lang="fr-FR" dirty="0" err="1"/>
              <a:t>take</a:t>
            </a:r>
            <a:r>
              <a:rPr lang="fr-FR" dirty="0"/>
              <a:t> 1% </a:t>
            </a:r>
            <a:r>
              <a:rPr lang="fr-FR" dirty="0" err="1"/>
              <a:t>increase</a:t>
            </a:r>
            <a:endParaRPr lang="fr-FR" dirty="0"/>
          </a:p>
          <a:p>
            <a:r>
              <a:rPr lang="fr-FR" b="1" dirty="0"/>
              <a:t>2013</a:t>
            </a:r>
            <a:r>
              <a:rPr lang="fr-FR" dirty="0"/>
              <a:t>      1.6214      1.7557            0.0550      0.3750      3.8070  </a:t>
            </a:r>
            <a:r>
              <a:rPr lang="fr-FR" dirty="0" err="1"/>
              <a:t>Voted</a:t>
            </a:r>
            <a:r>
              <a:rPr lang="fr-FR" dirty="0"/>
              <a:t> EMS Levy at 37.5</a:t>
            </a:r>
            <a:r>
              <a:rPr lang="fr-FR" baseline="0" dirty="0"/>
              <a:t> cents</a:t>
            </a:r>
            <a:endParaRPr lang="fr-FR" dirty="0"/>
          </a:p>
          <a:p>
            <a:r>
              <a:rPr lang="fr-FR" b="1" dirty="0"/>
              <a:t>2014</a:t>
            </a:r>
            <a:r>
              <a:rPr lang="fr-FR" dirty="0"/>
              <a:t>      1.6273      1.7543            0.0559      0.3750      3.8126 </a:t>
            </a:r>
          </a:p>
          <a:p>
            <a:r>
              <a:rPr lang="fr-FR" b="1" dirty="0"/>
              <a:t>2015</a:t>
            </a:r>
            <a:r>
              <a:rPr lang="fr-FR" dirty="0"/>
              <a:t>      1.5909      1.7804            0.0563      0.3750      3.8026 </a:t>
            </a:r>
          </a:p>
          <a:p>
            <a:r>
              <a:rPr lang="fr-FR" b="1" dirty="0"/>
              <a:t>2016 </a:t>
            </a:r>
            <a:r>
              <a:rPr lang="fr-FR" dirty="0"/>
              <a:t>     1.5650      1.9637            0.0554      0.3689      3.9529  Correction to Road Levy</a:t>
            </a:r>
          </a:p>
          <a:p>
            <a:r>
              <a:rPr lang="fr-FR" b="1" dirty="0"/>
              <a:t>2017</a:t>
            </a:r>
            <a:r>
              <a:rPr lang="fr-FR" baseline="0" dirty="0"/>
              <a:t>      1.5140      1.8283            0.0536      0.3568      3.7526</a:t>
            </a:r>
          </a:p>
          <a:p>
            <a:pPr defTabSz="914355">
              <a:defRPr/>
            </a:pPr>
            <a:r>
              <a:rPr lang="fr-FR" b="1" dirty="0"/>
              <a:t>2018</a:t>
            </a:r>
            <a:r>
              <a:rPr lang="fr-FR" baseline="0" dirty="0"/>
              <a:t>      1.4398      1.7535            0.0508      0.3388      3.5829</a:t>
            </a:r>
          </a:p>
          <a:p>
            <a:pPr defTabSz="914355">
              <a:defRPr/>
            </a:pPr>
            <a:r>
              <a:rPr lang="fr-FR" b="1" dirty="0"/>
              <a:t>2019</a:t>
            </a:r>
            <a:r>
              <a:rPr lang="fr-FR" baseline="0" dirty="0"/>
              <a:t>      1.3438      1.6609            0.0474      0.4400      3.4921  </a:t>
            </a:r>
            <a:r>
              <a:rPr lang="fr-FR" baseline="0" dirty="0" err="1"/>
              <a:t>Voted</a:t>
            </a:r>
            <a:r>
              <a:rPr lang="fr-FR" baseline="0" dirty="0"/>
              <a:t> EMS Levy at 44 cents</a:t>
            </a:r>
          </a:p>
          <a:p>
            <a:pPr defTabSz="914355">
              <a:defRPr/>
            </a:pPr>
            <a:r>
              <a:rPr lang="fr-FR" b="1" dirty="0"/>
              <a:t>2020</a:t>
            </a:r>
            <a:r>
              <a:rPr lang="fr-FR" baseline="0" dirty="0"/>
              <a:t>      1.2822      1.6344            0.0443      0.4198      3.3806</a:t>
            </a:r>
          </a:p>
          <a:p>
            <a:pPr defTabSz="914355">
              <a:defRPr/>
            </a:pPr>
            <a:r>
              <a:rPr lang="fr-FR" b="1" dirty="0"/>
              <a:t>2021</a:t>
            </a:r>
            <a:r>
              <a:rPr lang="fr-FR" baseline="0" dirty="0"/>
              <a:t>      1.2535      1.5319            0.0425      0.4048      3.2327</a:t>
            </a:r>
          </a:p>
          <a:p>
            <a:pPr defTabSz="914355">
              <a:defRPr/>
            </a:pPr>
            <a:r>
              <a:rPr lang="fr-FR" b="1" dirty="0"/>
              <a:t>2022</a:t>
            </a:r>
            <a:r>
              <a:rPr lang="fr-FR" baseline="0" dirty="0"/>
              <a:t>      1.1338      1.4377            0.0386      0.3694      2.9797</a:t>
            </a:r>
          </a:p>
          <a:p>
            <a:pPr defTabSz="914355">
              <a:defRPr/>
            </a:pPr>
            <a:endParaRPr lang="fr-FR" baseline="0" dirty="0"/>
          </a:p>
          <a:p>
            <a:pPr defTabSz="914355">
              <a:defRPr/>
            </a:pPr>
            <a:endParaRPr lang="fr-FR" baseline="0" dirty="0"/>
          </a:p>
          <a:p>
            <a:r>
              <a:rPr lang="fr-FR" dirty="0"/>
              <a:t>As </a:t>
            </a:r>
            <a:r>
              <a:rPr lang="fr-FR" dirty="0" err="1"/>
              <a:t>property</a:t>
            </a:r>
            <a:r>
              <a:rPr lang="fr-FR" dirty="0"/>
              <a:t> values </a:t>
            </a:r>
            <a:r>
              <a:rPr lang="fr-FR" dirty="0" err="1"/>
              <a:t>grow</a:t>
            </a:r>
            <a:r>
              <a:rPr lang="fr-FR" dirty="0"/>
              <a:t>, </a:t>
            </a:r>
            <a:r>
              <a:rPr lang="fr-FR" dirty="0" err="1"/>
              <a:t>levy</a:t>
            </a:r>
            <a:r>
              <a:rPr lang="fr-FR" dirty="0"/>
              <a:t> rates go down and vice versa.</a:t>
            </a:r>
          </a:p>
          <a:p>
            <a:endParaRPr lang="en-US" baseline="0" dirty="0">
              <a:solidFill>
                <a:srgbClr val="FF0000"/>
              </a:solidFill>
            </a:endParaRPr>
          </a:p>
          <a:p>
            <a:r>
              <a:rPr lang="en-US" baseline="0" dirty="0"/>
              <a:t>      </a:t>
            </a:r>
            <a:r>
              <a:rPr lang="en-US" dirty="0"/>
              <a:t>New Construction	1%</a:t>
            </a:r>
          </a:p>
          <a:p>
            <a:r>
              <a:rPr lang="en-US" dirty="0"/>
              <a:t>001 - $  385,810	$ 277,217</a:t>
            </a:r>
          </a:p>
          <a:p>
            <a:r>
              <a:rPr lang="en-US" dirty="0"/>
              <a:t>117 - $  206,618	$ 166,724</a:t>
            </a:r>
          </a:p>
          <a:p>
            <a:r>
              <a:rPr lang="en-US" dirty="0"/>
              <a:t>122 - $    13,298	$ 9,557</a:t>
            </a:r>
          </a:p>
          <a:p>
            <a:r>
              <a:rPr lang="en-US" dirty="0"/>
              <a:t>EMS - $ 126,290	$ 90,665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268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74898">
              <a:defRPr/>
            </a:pPr>
            <a:r>
              <a:rPr lang="en-US" sz="1100" dirty="0">
                <a:latin typeface="Franklin Gothic Book" panose="020B0503020102020204" pitchFamily="34" charset="0"/>
              </a:rPr>
              <a:t>County government faces increasing demands, and for the second year in a row, the Board has proposed a budget heavily reliant on reserve spending in order to meet imperative service needs.</a:t>
            </a:r>
          </a:p>
          <a:p>
            <a:pPr defTabSz="874898">
              <a:defRPr/>
            </a:pPr>
            <a:endParaRPr lang="en-US" sz="1100" dirty="0">
              <a:latin typeface="Franklin Gothic Book" panose="020B0503020102020204" pitchFamily="34" charset="0"/>
            </a:endParaRPr>
          </a:p>
          <a:p>
            <a:pPr defTabSz="874898">
              <a:defRPr/>
            </a:pPr>
            <a:r>
              <a:rPr lang="en-US" sz="1100" dirty="0">
                <a:latin typeface="Franklin Gothic Book" panose="020B0503020102020204" pitchFamily="34" charset="0"/>
              </a:rPr>
              <a:t>During the first six months of 2022, the Board will work with organizational stakeholders to update the County’s strategic plan. Elected officials and department heads should be preparing for a much leaner 2023 budget, based on work achieved through the strategic planning process.</a:t>
            </a:r>
          </a:p>
          <a:p>
            <a:pPr defTabSz="874898">
              <a:defRPr/>
            </a:pPr>
            <a:endParaRPr lang="en-US" sz="1100" dirty="0">
              <a:latin typeface="Franklin Gothic Book" panose="020B0503020102020204" pitchFamily="34" charset="0"/>
            </a:endParaRPr>
          </a:p>
          <a:p>
            <a:pPr defTabSz="874898">
              <a:defRPr/>
            </a:pPr>
            <a:r>
              <a:rPr lang="en-US" sz="1100" dirty="0">
                <a:latin typeface="Franklin Gothic Book" panose="020B0503020102020204" pitchFamily="34" charset="0"/>
              </a:rPr>
              <a:t>Facility and Tech priorities are funded with PILT which is not a “guaranteed” source of income every year, so your philosophy has been to spend it on one-time expenses. There is one exception on the next slide</a:t>
            </a:r>
          </a:p>
          <a:p>
            <a:pPr defTabSz="874898">
              <a:defRPr/>
            </a:pPr>
            <a:endParaRPr lang="en-US" sz="1100" dirty="0">
              <a:latin typeface="Franklin Gothic Book" panose="020B0503020102020204" pitchFamily="34" charset="0"/>
            </a:endParaRPr>
          </a:p>
          <a:p>
            <a:pPr defTabSz="874898">
              <a:defRPr/>
            </a:pPr>
            <a:r>
              <a:rPr lang="en-US" sz="1100" dirty="0">
                <a:latin typeface="Franklin Gothic Book" panose="020B0503020102020204" pitchFamily="34" charset="0"/>
              </a:rPr>
              <a:t>Compensation study &amp; Strategic plan update are also one-time expenses</a:t>
            </a:r>
          </a:p>
          <a:p>
            <a:pPr defTabSz="874898">
              <a:defRPr/>
            </a:pPr>
            <a:endParaRPr lang="en-US" sz="1100" dirty="0">
              <a:latin typeface="Franklin Gothic Book" panose="020B0503020102020204" pitchFamily="34" charset="0"/>
            </a:endParaRPr>
          </a:p>
          <a:p>
            <a:pPr defTabSz="874898">
              <a:defRPr/>
            </a:pPr>
            <a:r>
              <a:rPr lang="en-US" sz="1100" dirty="0">
                <a:latin typeface="Franklin Gothic Book" panose="020B0503020102020204" pitchFamily="34" charset="0"/>
              </a:rPr>
              <a:t>BWC funded by one-time funding from state for the impact of legislation in 2020 and 2021</a:t>
            </a:r>
          </a:p>
          <a:p>
            <a:pPr defTabSz="874898">
              <a:defRPr/>
            </a:pPr>
            <a:endParaRPr lang="en-US" sz="1100" dirty="0">
              <a:latin typeface="Franklin Gothic Book" panose="020B0503020102020204" pitchFamily="34" charset="0"/>
            </a:endParaRPr>
          </a:p>
          <a:p>
            <a:pPr defTabSz="874898">
              <a:defRPr/>
            </a:pPr>
            <a:r>
              <a:rPr lang="en-US" sz="1100" dirty="0">
                <a:latin typeface="Franklin Gothic Book" panose="020B0503020102020204" pitchFamily="34" charset="0"/>
              </a:rPr>
              <a:t>Continued support of using REET for affordable housing</a:t>
            </a:r>
          </a:p>
          <a:p>
            <a:pPr defTabSz="874898">
              <a:defRPr/>
            </a:pP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84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I’ll start</a:t>
            </a:r>
            <a:r>
              <a:rPr lang="en-US" baseline="0" dirty="0"/>
              <a:t> with a little background on the process. Departments officially began working on budgets after the Budget Call on July 12</a:t>
            </a:r>
            <a:r>
              <a:rPr lang="en-US" baseline="30000" dirty="0"/>
              <a:t>th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Budgets were due to the County Commissioners on August 17</a:t>
            </a:r>
            <a:r>
              <a:rPr lang="en-US" baseline="30000" dirty="0"/>
              <a:t>th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Commissioners met (virtually) with departments between October 4</a:t>
            </a:r>
            <a:r>
              <a:rPr lang="en-US" baseline="30000" dirty="0"/>
              <a:t>th</a:t>
            </a:r>
            <a:r>
              <a:rPr lang="en-US" baseline="0" dirty="0"/>
              <a:t> and 7</a:t>
            </a:r>
            <a:r>
              <a:rPr lang="en-US" baseline="30000" dirty="0"/>
              <a:t>th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From those meetings, a preliminary budget was developed and is now available</a:t>
            </a:r>
          </a:p>
          <a:p>
            <a:endParaRPr lang="en-US" baseline="0" dirty="0"/>
          </a:p>
          <a:p>
            <a:r>
              <a:rPr lang="en-US" baseline="0" dirty="0"/>
              <a:t>There will be a public hearing on the budget 2 weeks from yesterday</a:t>
            </a:r>
          </a:p>
          <a:p>
            <a:endParaRPr lang="en-US" baseline="0" dirty="0"/>
          </a:p>
          <a:p>
            <a:r>
              <a:rPr lang="en-US" baseline="0" dirty="0"/>
              <a:t>Adoption is tentatively scheduled for a week after that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7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74898">
              <a:defRPr/>
            </a:pPr>
            <a:r>
              <a:rPr lang="en-US" baseline="0" dirty="0"/>
              <a:t>SAR is the one exception to using PILT for one-time expenses. Half funded by PILT ongoing</a:t>
            </a:r>
          </a:p>
          <a:p>
            <a:pPr defTabSz="874898">
              <a:defRPr/>
            </a:pPr>
            <a:endParaRPr lang="en-US" baseline="0" dirty="0"/>
          </a:p>
          <a:p>
            <a:pPr defTabSz="874898">
              <a:defRPr/>
            </a:pPr>
            <a:r>
              <a:rPr lang="en-US" baseline="0" dirty="0"/>
              <a:t>PDS includes some restructuring of positions to ensure staffing aligns with Commissioners’ priorities and needs of the community</a:t>
            </a:r>
          </a:p>
          <a:p>
            <a:pPr defTabSz="874898">
              <a:defRPr/>
            </a:pPr>
            <a:endParaRPr lang="en-US" baseline="0" dirty="0"/>
          </a:p>
          <a:p>
            <a:pPr defTabSz="874898">
              <a:defRPr/>
            </a:pPr>
            <a:r>
              <a:rPr lang="en-US" baseline="0" dirty="0"/>
              <a:t>Deputy Clerk is funded 100% with grants for at least 2022</a:t>
            </a:r>
          </a:p>
          <a:p>
            <a:pPr defTabSz="874898">
              <a:defRPr/>
            </a:pPr>
            <a:endParaRPr lang="en-US" baseline="0" dirty="0"/>
          </a:p>
          <a:p>
            <a:pPr defTabSz="874898">
              <a:defRPr/>
            </a:pPr>
            <a:r>
              <a:rPr lang="en-US" baseline="0" dirty="0"/>
              <a:t>All Community Court expenses are funded with grants or fees for service</a:t>
            </a:r>
          </a:p>
          <a:p>
            <a:pPr defTabSz="874898">
              <a:defRPr/>
            </a:pPr>
            <a:endParaRPr lang="en-US" baseline="0" dirty="0"/>
          </a:p>
          <a:p>
            <a:pPr defTabSz="874898">
              <a:defRPr/>
            </a:pPr>
            <a:r>
              <a:rPr lang="en-US" baseline="0" dirty="0"/>
              <a:t>PD position is grant funded for at least 2022</a:t>
            </a:r>
          </a:p>
          <a:p>
            <a:pPr defTabSz="874898">
              <a:defRPr/>
            </a:pP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344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19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Statutorily, there are certain services that counties are required to provide. These include law enforcement, prosecution, public defense, courts, jails, elections, and property assessments, to name a few.</a:t>
            </a:r>
          </a:p>
          <a:p>
            <a:endParaRPr lang="en-US" baseline="0" dirty="0"/>
          </a:p>
          <a:p>
            <a:r>
              <a:rPr lang="en-US" baseline="0" dirty="0"/>
              <a:t>Property Taxes $29,562,249 (For 2022, 53% of General Fund revenue, about the same as last year)</a:t>
            </a:r>
          </a:p>
          <a:p>
            <a:r>
              <a:rPr lang="en-US" baseline="0" dirty="0"/>
              <a:t>2</a:t>
            </a:r>
            <a:r>
              <a:rPr lang="en-US" baseline="30000" dirty="0"/>
              <a:t>nd</a:t>
            </a:r>
            <a:r>
              <a:rPr lang="en-US" baseline="0" dirty="0"/>
              <a:t> largest revenue source is sales taxes (22-24% of budget) – 2021 is forecast up 20% from 2020, and back down for 2022 </a:t>
            </a:r>
          </a:p>
          <a:p>
            <a:r>
              <a:rPr lang="en-US" baseline="0" dirty="0"/>
              <a:t>	</a:t>
            </a:r>
          </a:p>
          <a:p>
            <a:r>
              <a:rPr lang="en-US" baseline="0" dirty="0"/>
              <a:t>	2021 - $14,484,684</a:t>
            </a:r>
          </a:p>
          <a:p>
            <a:r>
              <a:rPr lang="en-US" baseline="0" dirty="0"/>
              <a:t>	2022 - $12,439,625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20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a whole host of countywide services that are provided for in this budget – for citizens </a:t>
            </a:r>
            <a:r>
              <a:rPr lang="en-US" b="1" dirty="0"/>
              <a:t>within</a:t>
            </a:r>
            <a:r>
              <a:rPr lang="en-US" dirty="0"/>
              <a:t> city limits, and in the </a:t>
            </a:r>
            <a:r>
              <a:rPr lang="en-US" b="1" dirty="0"/>
              <a:t>unincorporated area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06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to account for the services provided,</a:t>
            </a:r>
            <a:r>
              <a:rPr lang="en-US" baseline="0" dirty="0"/>
              <a:t> we budget in 49 separate and unique funds.</a:t>
            </a:r>
          </a:p>
          <a:p>
            <a:r>
              <a:rPr lang="en-US" baseline="0" dirty="0"/>
              <a:t>Added ARPA but closed River Improvement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0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Pictorial representation of all funds</a:t>
            </a:r>
          </a:p>
          <a:p>
            <a:endParaRPr lang="en-US" dirty="0"/>
          </a:p>
          <a:p>
            <a:r>
              <a:rPr lang="en-US" dirty="0"/>
              <a:t>General Fund is for general gov’t purposes and some discretionary services. All other funds are dedicated and/or restricted.</a:t>
            </a:r>
          </a:p>
          <a:p>
            <a:endParaRPr lang="en-US" dirty="0"/>
          </a:p>
          <a:p>
            <a:r>
              <a:rPr lang="en-US" dirty="0"/>
              <a:t>General Fund		  66,437,137   (25%)</a:t>
            </a:r>
          </a:p>
          <a:p>
            <a:r>
              <a:rPr lang="en-US" dirty="0"/>
              <a:t>Special Revenue Funds	106,012,472   (39%)</a:t>
            </a:r>
          </a:p>
          <a:p>
            <a:r>
              <a:rPr lang="en-US" dirty="0"/>
              <a:t>Debt Service Fund	    1,940,598   (1%)</a:t>
            </a:r>
          </a:p>
          <a:p>
            <a:r>
              <a:rPr lang="en-US" dirty="0"/>
              <a:t>Capital Project Funds	  17,202,062   (6%)</a:t>
            </a:r>
          </a:p>
          <a:p>
            <a:r>
              <a:rPr lang="en-US" dirty="0"/>
              <a:t>Enterprise Funds	  39,636,101   (15%)</a:t>
            </a:r>
          </a:p>
          <a:p>
            <a:r>
              <a:rPr lang="en-US" dirty="0"/>
              <a:t>Internal Service Funds	  38,345,454   (14%)</a:t>
            </a:r>
          </a:p>
          <a:p>
            <a:endParaRPr lang="en-US" dirty="0"/>
          </a:p>
          <a:p>
            <a:r>
              <a:rPr lang="en-US" dirty="0"/>
              <a:t>Total $269,311,896</a:t>
            </a:r>
          </a:p>
          <a:p>
            <a:endParaRPr lang="en-US" dirty="0"/>
          </a:p>
          <a:p>
            <a:r>
              <a:rPr lang="en-US" dirty="0"/>
              <a:t>Revenue $237,010,384</a:t>
            </a:r>
            <a:endParaRPr lang="en-US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22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listing of all the County’s Special Revenue Funds and their expense budget. </a:t>
            </a:r>
          </a:p>
          <a:p>
            <a:endParaRPr lang="en-US" dirty="0"/>
          </a:p>
          <a:p>
            <a:r>
              <a:rPr lang="en-US" dirty="0"/>
              <a:t>This is about 39% of the total County</a:t>
            </a:r>
            <a:r>
              <a:rPr lang="en-US" baseline="0" dirty="0"/>
              <a:t> Budget</a:t>
            </a:r>
            <a:endParaRPr lang="en-US" dirty="0"/>
          </a:p>
          <a:p>
            <a:endParaRPr lang="en-US" dirty="0"/>
          </a:p>
          <a:p>
            <a:r>
              <a:rPr lang="en-US" dirty="0"/>
              <a:t>Funds</a:t>
            </a:r>
            <a:r>
              <a:rPr lang="en-US" baseline="0" dirty="0"/>
              <a:t> are NOT discretionary and are required to be spent on a specific purpose and cannot be spent elsewhere.</a:t>
            </a:r>
          </a:p>
          <a:p>
            <a:endParaRPr lang="en-US" baseline="0" dirty="0"/>
          </a:p>
          <a:p>
            <a:r>
              <a:rPr lang="en-US" baseline="0" dirty="0"/>
              <a:t>I want to specifically highlight ARPA at $1.2 million and Homeless Housing – mostly eviction prevention and assistance at $21 million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36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This, of course is also non –discretionary and is about 1% of the overall County budget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3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Facility Improvement is various capital projects – largest is removal of 4</a:t>
            </a:r>
            <a:r>
              <a:rPr lang="en-US" baseline="30000" dirty="0"/>
              <a:t>th</a:t>
            </a:r>
            <a:r>
              <a:rPr lang="en-US" baseline="0" dirty="0"/>
              <a:t> floor of CH</a:t>
            </a:r>
          </a:p>
          <a:p>
            <a:endParaRPr lang="en-US" baseline="0" dirty="0"/>
          </a:p>
          <a:p>
            <a:r>
              <a:rPr lang="en-US" baseline="0" dirty="0"/>
              <a:t>REET is for facility improvement, park improvement, $1,000,000 for homeless housing</a:t>
            </a:r>
          </a:p>
          <a:p>
            <a:endParaRPr lang="en-US" baseline="0" dirty="0"/>
          </a:p>
          <a:p>
            <a:r>
              <a:rPr lang="en-US" baseline="0" dirty="0"/>
              <a:t>Economic Development is for awarded projects that create/retain family wage jobs</a:t>
            </a:r>
          </a:p>
          <a:p>
            <a:endParaRPr lang="en-US" baseline="0" dirty="0">
              <a:highlight>
                <a:srgbClr val="FFFF00"/>
              </a:highlight>
            </a:endParaRPr>
          </a:p>
          <a:p>
            <a:r>
              <a:rPr lang="en-US" baseline="0" dirty="0"/>
              <a:t>Largest project in Park Improvement is NSRA Veterans Park @ $0.5 Million, balance to various other projects</a:t>
            </a:r>
          </a:p>
          <a:p>
            <a:endParaRPr lang="en-US" baseline="0" dirty="0"/>
          </a:p>
          <a:p>
            <a:r>
              <a:rPr lang="en-US" baseline="0" dirty="0"/>
              <a:t>Capital Funds make up approximately 6% of the overall budget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3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9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4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2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8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3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8BB00-4DDA-4428-9DA0-604496EBA28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9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295900"/>
            <a:ext cx="6324600" cy="13335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solidFill>
                  <a:schemeClr val="tx2"/>
                </a:solidFill>
                <a:latin typeface="Franklin Gothic Book" panose="020B0503020102020204" pitchFamily="34" charset="0"/>
              </a:rPr>
              <a:t>November 23, 2021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solidFill>
                  <a:schemeClr val="tx2"/>
                </a:solidFill>
                <a:latin typeface="Franklin Gothic Book" panose="020B0503020102020204" pitchFamily="34" charset="0"/>
              </a:rPr>
              <a:t>Skagit County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1143000" y="3276600"/>
            <a:ext cx="7772400" cy="181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600" dirty="0">
                <a:latin typeface="Franklin Gothic Medium" panose="020B0603020102020204" pitchFamily="34" charset="0"/>
              </a:rPr>
              <a:t>2022</a:t>
            </a:r>
          </a:p>
          <a:p>
            <a:pPr algn="l"/>
            <a:r>
              <a:rPr lang="en-US" sz="6600" dirty="0">
                <a:latin typeface="Franklin Gothic Medium" panose="020B0603020102020204" pitchFamily="34" charset="0"/>
              </a:rPr>
              <a:t>Preliminary Budget</a:t>
            </a:r>
          </a:p>
        </p:txBody>
      </p:sp>
      <p:sp>
        <p:nvSpPr>
          <p:cNvPr id="15" name="Text Placeholder 2"/>
          <p:cNvSpPr txBox="1">
            <a:spLocks/>
          </p:cNvSpPr>
          <p:nvPr/>
        </p:nvSpPr>
        <p:spPr>
          <a:xfrm>
            <a:off x="1219200" y="25908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Skagit County</a:t>
            </a:r>
          </a:p>
          <a:p>
            <a:pPr algn="l"/>
            <a:endParaRPr lang="en-US" sz="4000" dirty="0">
              <a:solidFill>
                <a:schemeClr val="bg1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3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Enterprise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7540256" cy="5105400"/>
          </a:xfrm>
        </p:spPr>
        <p:txBody>
          <a:bodyPr>
            <a:noAutofit/>
          </a:bodyPr>
          <a:lstStyle/>
          <a:p>
            <a:endParaRPr lang="en-US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endParaRPr lang="en-US" sz="3600" dirty="0">
              <a:latin typeface="Franklin Gothic Book" panose="020B0503020102020204" pitchFamily="34" charset="0"/>
            </a:endParaRPr>
          </a:p>
          <a:p>
            <a:r>
              <a:rPr lang="en-US" sz="3200" dirty="0">
                <a:latin typeface="Franklin Gothic Book" panose="020B0503020102020204" pitchFamily="34" charset="0"/>
              </a:rPr>
              <a:t>Solid Waste  $13,239,836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Drainage Utility  $6,863,410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County Jail  $19,391,757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39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Internal Service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7540256" cy="5257800"/>
          </a:xfrm>
        </p:spPr>
        <p:txBody>
          <a:bodyPr>
            <a:noAutofit/>
          </a:bodyPr>
          <a:lstStyle/>
          <a:p>
            <a:endParaRPr lang="en-US" sz="3200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endParaRPr lang="en-US" sz="3200" dirty="0">
              <a:latin typeface="Franklin Gothic Book" panose="020B0503020102020204" pitchFamily="34" charset="0"/>
            </a:endParaRPr>
          </a:p>
          <a:p>
            <a:r>
              <a:rPr lang="en-US" sz="3200" dirty="0">
                <a:latin typeface="Franklin Gothic Book" panose="020B0503020102020204" pitchFamily="34" charset="0"/>
              </a:rPr>
              <a:t>ER&amp;R  $6,912,471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Insurance Services  $19,391,757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Central Services  $11,423,238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Unemployment  $617,988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898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General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1900" y="2230270"/>
            <a:ext cx="3581400" cy="4399131"/>
          </a:xfrm>
        </p:spPr>
        <p:txBody>
          <a:bodyPr>
            <a:noAutofit/>
          </a:bodyPr>
          <a:lstStyle/>
          <a:p>
            <a:r>
              <a:rPr lang="en-US" sz="1600" dirty="0">
                <a:latin typeface="Franklin Gothic Book" panose="020B0503020102020204" pitchFamily="34" charset="0"/>
              </a:rPr>
              <a:t>Assessor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Auditor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Treasurer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Clerk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Commissioners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Coroner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Prosecutor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Sheriff</a:t>
            </a:r>
          </a:p>
          <a:p>
            <a:pPr marL="0" indent="0">
              <a:buNone/>
            </a:pPr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1600" dirty="0">
                <a:latin typeface="Franklin Gothic Book" panose="020B0503020102020204" pitchFamily="34" charset="0"/>
              </a:rPr>
              <a:t>District Court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Juvenile Court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Superior Court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230270"/>
            <a:ext cx="3581400" cy="439913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Franklin Gothic Book" panose="020B0503020102020204" pitchFamily="34" charset="0"/>
              </a:rPr>
              <a:t>Assigned Counsel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Board of Equalization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Boundary Review Board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Budget &amp; Finance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Civil Service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Facility Maintenance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Hearing Examiner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Human Resources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Noxious Weed Control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Public Defender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67326" y="1217583"/>
            <a:ext cx="7419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Traditional functions of County government and other day-to-day services that do not have dedicated funding</a:t>
            </a:r>
          </a:p>
        </p:txBody>
      </p:sp>
    </p:spTree>
    <p:extLst>
      <p:ext uri="{BB962C8B-B14F-4D97-AF65-F5344CB8AC3E}">
        <p14:creationId xmlns:p14="http://schemas.microsoft.com/office/powerpoint/2010/main" val="1423951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General Fund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328654"/>
            <a:ext cx="3581400" cy="4399131"/>
          </a:xfrm>
        </p:spPr>
        <p:txBody>
          <a:bodyPr>
            <a:noAutofit/>
          </a:bodyPr>
          <a:lstStyle/>
          <a:p>
            <a:r>
              <a:rPr lang="en-US" sz="2000" dirty="0">
                <a:latin typeface="Franklin Gothic Book" panose="020B0503020102020204" pitchFamily="34" charset="0"/>
              </a:rPr>
              <a:t>2021 Budget</a:t>
            </a:r>
          </a:p>
          <a:p>
            <a:pPr marL="0" indent="0">
              <a:buNone/>
            </a:pPr>
            <a:r>
              <a:rPr lang="en-US" sz="2000" dirty="0">
                <a:latin typeface="Franklin Gothic Book" panose="020B0503020102020204" pitchFamily="34" charset="0"/>
              </a:rPr>
              <a:t>            Rev – $54,568,381</a:t>
            </a:r>
          </a:p>
          <a:p>
            <a:pPr marL="0" indent="0">
              <a:buNone/>
            </a:pPr>
            <a:r>
              <a:rPr lang="en-US" sz="2000" dirty="0">
                <a:latin typeface="Franklin Gothic Book" panose="020B0503020102020204" pitchFamily="34" charset="0"/>
              </a:rPr>
              <a:t>            Exp – $65,166,881</a:t>
            </a:r>
          </a:p>
          <a:p>
            <a:pPr marL="0" indent="0">
              <a:buNone/>
            </a:pPr>
            <a:endParaRPr lang="en-US" sz="2000" dirty="0">
              <a:latin typeface="Franklin Gothic Book" panose="020B0503020102020204" pitchFamily="34" charset="0"/>
            </a:endParaRPr>
          </a:p>
          <a:p>
            <a:r>
              <a:rPr lang="en-US" sz="2000" dirty="0">
                <a:latin typeface="Franklin Gothic Book" panose="020B0503020102020204" pitchFamily="34" charset="0"/>
              </a:rPr>
              <a:t>2022 Preliminary Budget</a:t>
            </a:r>
          </a:p>
          <a:p>
            <a:pPr marL="0" indent="0">
              <a:buNone/>
            </a:pPr>
            <a:r>
              <a:rPr lang="en-US" sz="2000" dirty="0">
                <a:latin typeface="Franklin Gothic Book" panose="020B0503020102020204" pitchFamily="34" charset="0"/>
              </a:rPr>
              <a:t>            Rev – $55,512,702</a:t>
            </a:r>
          </a:p>
          <a:p>
            <a:pPr marL="0" indent="0">
              <a:buNone/>
            </a:pPr>
            <a:r>
              <a:rPr lang="en-US" sz="2000" dirty="0">
                <a:latin typeface="Franklin Gothic Book" panose="020B0503020102020204" pitchFamily="34" charset="0"/>
              </a:rPr>
              <a:t>            Exp – $66,058,666</a:t>
            </a:r>
          </a:p>
          <a:p>
            <a:pPr marL="0" indent="0">
              <a:buNone/>
            </a:pPr>
            <a:endParaRPr lang="en-US" sz="1600" dirty="0"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328654"/>
            <a:ext cx="3581400" cy="439913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Franklin Gothic Book" panose="020B0503020102020204" pitchFamily="34" charset="0"/>
              </a:rPr>
              <a:t>Projections</a:t>
            </a:r>
          </a:p>
          <a:p>
            <a:pPr marL="0" indent="0">
              <a:buNone/>
            </a:pPr>
            <a:r>
              <a:rPr lang="en-US" sz="2000" dirty="0">
                <a:latin typeface="Franklin Gothic Book" panose="020B0503020102020204" pitchFamily="34" charset="0"/>
              </a:rPr>
              <a:t>            Rev – $59,397,865</a:t>
            </a:r>
          </a:p>
          <a:p>
            <a:pPr marL="0" indent="0">
              <a:buNone/>
            </a:pPr>
            <a:r>
              <a:rPr lang="en-US" sz="2000" dirty="0">
                <a:latin typeface="Franklin Gothic Book" panose="020B0503020102020204" pitchFamily="34" charset="0"/>
              </a:rPr>
              <a:t>            Exp – $63,206,868</a:t>
            </a:r>
          </a:p>
          <a:p>
            <a:pPr marL="0" indent="0">
              <a:buNone/>
            </a:pPr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2000" dirty="0">
                <a:latin typeface="Franklin Gothic Book" panose="020B0503020102020204" pitchFamily="34" charset="0"/>
              </a:rPr>
              <a:t>2022 Supplemental Budget</a:t>
            </a:r>
          </a:p>
          <a:p>
            <a:pPr marL="0" indent="0">
              <a:buNone/>
            </a:pPr>
            <a:r>
              <a:rPr lang="en-US" sz="2000" dirty="0">
                <a:latin typeface="Franklin Gothic Book" panose="020B0503020102020204" pitchFamily="34" charset="0"/>
              </a:rPr>
              <a:t>            Rev – $172,235</a:t>
            </a:r>
          </a:p>
          <a:p>
            <a:pPr marL="0" indent="0">
              <a:buNone/>
            </a:pPr>
            <a:r>
              <a:rPr lang="en-US" sz="1600" dirty="0">
                <a:latin typeface="Franklin Gothic Book" panose="020B0503020102020204" pitchFamily="34" charset="0"/>
              </a:rPr>
              <a:t>               </a:t>
            </a:r>
            <a:r>
              <a:rPr lang="en-US" sz="2000" dirty="0">
                <a:latin typeface="Franklin Gothic Book" panose="020B0503020102020204" pitchFamily="34" charset="0"/>
              </a:rPr>
              <a:t>Exp – $378,471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33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Sources of </a:t>
            </a:r>
            <a:br>
              <a:rPr lang="en-US" dirty="0">
                <a:latin typeface="Franklin Gothic Medium" panose="020B0603020102020204" pitchFamily="34" charset="0"/>
              </a:rPr>
            </a:br>
            <a:r>
              <a:rPr lang="en-US" dirty="0">
                <a:latin typeface="Franklin Gothic Medium" panose="020B0603020102020204" pitchFamily="34" charset="0"/>
              </a:rPr>
              <a:t>General Fund Revenue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7069954"/>
              </p:ext>
            </p:extLst>
          </p:nvPr>
        </p:nvGraphicFramePr>
        <p:xfrm>
          <a:off x="1594802" y="1736728"/>
          <a:ext cx="7371398" cy="5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314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274638"/>
            <a:ext cx="8000999" cy="1143000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Uses of General Fund Resources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211258"/>
              </p:ext>
            </p:extLst>
          </p:nvPr>
        </p:nvGraphicFramePr>
        <p:xfrm>
          <a:off x="1905000" y="1981200"/>
          <a:ext cx="6048374" cy="400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747785"/>
              </p:ext>
            </p:extLst>
          </p:nvPr>
        </p:nvGraphicFramePr>
        <p:xfrm>
          <a:off x="1143000" y="1417638"/>
          <a:ext cx="7848599" cy="505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2110" y="1307408"/>
            <a:ext cx="8101890" cy="486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401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Where do our Property Taxes go?</a:t>
            </a:r>
            <a:br>
              <a:rPr lang="en-US" dirty="0">
                <a:latin typeface="Franklin Gothic Medium" panose="020B0603020102020204" pitchFamily="34" charset="0"/>
              </a:rPr>
            </a:br>
            <a:r>
              <a:rPr lang="en-US" sz="2000" dirty="0">
                <a:latin typeface="Franklin Gothic Medium" panose="020B0603020102020204" pitchFamily="34" charset="0"/>
              </a:rPr>
              <a:t>(For every $1)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23EA50-4F03-4374-91E0-ECB0028F5A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" y="1836743"/>
            <a:ext cx="7903080" cy="429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58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Where does the money go </a:t>
            </a:r>
            <a:br>
              <a:rPr lang="en-US" dirty="0">
                <a:latin typeface="Franklin Gothic Medium" panose="020B0603020102020204" pitchFamily="34" charset="0"/>
              </a:rPr>
            </a:br>
            <a:r>
              <a:rPr lang="en-US" dirty="0">
                <a:latin typeface="Franklin Gothic Medium" panose="020B0603020102020204" pitchFamily="34" charset="0"/>
              </a:rPr>
              <a:t>within the County? </a:t>
            </a:r>
            <a:br>
              <a:rPr lang="en-US" dirty="0">
                <a:latin typeface="Franklin Gothic Medium" panose="020B0603020102020204" pitchFamily="34" charset="0"/>
              </a:rPr>
            </a:br>
            <a:r>
              <a:rPr lang="en-US" sz="2000" dirty="0">
                <a:latin typeface="Franklin Gothic Medium" panose="020B0603020102020204" pitchFamily="34" charset="0"/>
              </a:rPr>
              <a:t>(For every $1)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1F7188-4B08-4935-B4A1-8970C6908E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8100" y="1647919"/>
            <a:ext cx="7467600" cy="439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02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Property Tax Levies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6210300"/>
            <a:ext cx="594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*General Levy includes Veterans Relief and Mental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AACA93-4826-4043-97B2-7BA166ED7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4300" y="1327200"/>
            <a:ext cx="7302500" cy="48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2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2022 Budget Message: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544" y="1371600"/>
            <a:ext cx="7540256" cy="48006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Franklin Gothic Book" panose="020B0503020102020204" pitchFamily="34" charset="0"/>
              </a:rPr>
              <a:t>Facility and technology priorities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Total cost of compensation study and strategic plan update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Body worn cameras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$1M in REET for affordable housing</a:t>
            </a:r>
          </a:p>
          <a:p>
            <a:pPr marL="0" indent="0">
              <a:buNone/>
            </a:pPr>
            <a:endParaRPr lang="en-US" sz="1600" dirty="0">
              <a:latin typeface="Franklin Gothic Book" panose="020B0503020102020204" pitchFamily="34" charset="0"/>
            </a:endParaRPr>
          </a:p>
          <a:p>
            <a:endParaRPr lang="en-US" sz="60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30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2022 Budget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July 12		Budget Call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August 17	Budgets submitted to 					County Commissioners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October 4-7	Department meetings with 				County Commissioners</a:t>
            </a:r>
          </a:p>
          <a:p>
            <a:r>
              <a:rPr lang="en-US" b="1" i="1" dirty="0">
                <a:latin typeface="Franklin Gothic Book" panose="020B0503020102020204" pitchFamily="34" charset="0"/>
              </a:rPr>
              <a:t>November 22	Preliminary Budget Available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December 6	Public Hearing on Budget 				and Tax Levies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December 13	Budget and Levy Adoption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14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2022 Budget Message: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544" y="1371600"/>
            <a:ext cx="7540256" cy="48006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Franklin Gothic Book" panose="020B0503020102020204" pitchFamily="34" charset="0"/>
              </a:rPr>
              <a:t>New staffing: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Search and rescue deputy (Sheriff)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Permitting software project management, code compliance, and plans examiner (PDS)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Maintenance worker and operations lands manager (Parks)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Security engineer (IS)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Deputy clerk (Clerk)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Office assistant (Coroner)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Community court case advocate and commissioner (District Court)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Data management specialist (Public Defender)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Data specialist (EMS)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Ferry Operations Manager (Public Works)</a:t>
            </a:r>
          </a:p>
          <a:p>
            <a:pPr lvl="1"/>
            <a:r>
              <a:rPr lang="en-US" sz="2000" dirty="0">
                <a:latin typeface="Franklin Gothic Book" panose="020B0503020102020204" pitchFamily="34" charset="0"/>
              </a:rPr>
              <a:t>Education and outreach coordinator (Public Works)</a:t>
            </a:r>
          </a:p>
          <a:p>
            <a:pPr marL="0" indent="0">
              <a:buNone/>
            </a:pPr>
            <a:endParaRPr lang="en-US" sz="1600" dirty="0">
              <a:latin typeface="Franklin Gothic Book" panose="020B0503020102020204" pitchFamily="34" charset="0"/>
            </a:endParaRPr>
          </a:p>
          <a:p>
            <a:endParaRPr lang="en-US" sz="60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849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Next Steps: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544" y="1371600"/>
            <a:ext cx="7540256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Franklin Gothic Book" panose="020B0503020102020204" pitchFamily="34" charset="0"/>
              </a:rPr>
              <a:t>Public Hearing to Consider Budget and Tax Levies</a:t>
            </a:r>
          </a:p>
          <a:p>
            <a:r>
              <a:rPr lang="en-US" sz="2000" dirty="0">
                <a:latin typeface="Franklin Gothic Book" panose="020B0503020102020204" pitchFamily="34" charset="0"/>
              </a:rPr>
              <a:t>December 6</a:t>
            </a:r>
            <a:r>
              <a:rPr lang="en-US" sz="2000" baseline="30000" dirty="0">
                <a:latin typeface="Franklin Gothic Book" panose="020B0503020102020204" pitchFamily="34" charset="0"/>
              </a:rPr>
              <a:t>th</a:t>
            </a:r>
            <a:r>
              <a:rPr lang="en-US" sz="2000" dirty="0">
                <a:latin typeface="Franklin Gothic Book" panose="020B0503020102020204" pitchFamily="34" charset="0"/>
              </a:rPr>
              <a:t>, 11:00 a.m.</a:t>
            </a:r>
          </a:p>
          <a:p>
            <a:r>
              <a:rPr lang="en-US" sz="2000" dirty="0">
                <a:latin typeface="Franklin Gothic Book" panose="020B0503020102020204" pitchFamily="34" charset="0"/>
              </a:rPr>
              <a:t>Meeting information posted on Commissioners Agenda</a:t>
            </a:r>
          </a:p>
          <a:p>
            <a:endParaRPr lang="en-US" sz="20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Franklin Gothic Book" panose="020B0503020102020204" pitchFamily="34" charset="0"/>
              </a:rPr>
              <a:t>Adoption of Budget and Tax Levies</a:t>
            </a:r>
          </a:p>
          <a:p>
            <a:r>
              <a:rPr lang="en-US" sz="2000" dirty="0">
                <a:latin typeface="Franklin Gothic Book" panose="020B0503020102020204" pitchFamily="34" charset="0"/>
              </a:rPr>
              <a:t>December 13</a:t>
            </a:r>
            <a:r>
              <a:rPr lang="en-US" sz="2000" baseline="30000" dirty="0">
                <a:latin typeface="Franklin Gothic Book" panose="020B0503020102020204" pitchFamily="34" charset="0"/>
              </a:rPr>
              <a:t>th</a:t>
            </a:r>
            <a:r>
              <a:rPr lang="en-US" sz="2000" dirty="0">
                <a:latin typeface="Franklin Gothic Book" panose="020B0503020102020204" pitchFamily="34" charset="0"/>
              </a:rPr>
              <a:t>, 11:00 a.m.</a:t>
            </a:r>
          </a:p>
          <a:p>
            <a:r>
              <a:rPr lang="en-US" sz="2000" dirty="0">
                <a:latin typeface="Franklin Gothic Book" panose="020B0503020102020204" pitchFamily="34" charset="0"/>
              </a:rPr>
              <a:t>Meeting information posted on Commissioners Agenda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87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County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Counties are required by law to provide essential services, including law enforcement, prosecution, public defense, court systems, jails, elections, and property assessments.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Property Tax, our single largest revenue source, is statutorily limited to 1% increase plus revenue from New Construction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06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Countywide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3184" y="1699419"/>
            <a:ext cx="3581400" cy="36576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Franklin Gothic Book" panose="020B0503020102020204" pitchFamily="34" charset="0"/>
              </a:rPr>
              <a:t>Jail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Superior Court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Court Filings (Clerk)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Prosecutor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Juvenile Court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Death Investigations and Autopsies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Defense and Adjudication of Felons</a:t>
            </a:r>
          </a:p>
          <a:p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1600" dirty="0">
                <a:latin typeface="Franklin Gothic Book" panose="020B0503020102020204" pitchFamily="34" charset="0"/>
              </a:rPr>
              <a:t>Public Health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Senior Services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Low-Income/Homeless Housing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Mental Health and Chemical Dependency Services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Development Disabilities  Services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99419"/>
            <a:ext cx="3581400" cy="34290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Franklin Gothic Book" panose="020B0503020102020204" pitchFamily="34" charset="0"/>
              </a:rPr>
              <a:t>Assessment of Property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Property Tax Collection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Licensing and Document Recording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Treasurer for Most Local Governments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General Administration</a:t>
            </a:r>
          </a:p>
          <a:p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1600" dirty="0">
                <a:latin typeface="Franklin Gothic Book" panose="020B0503020102020204" pitchFamily="34" charset="0"/>
              </a:rPr>
              <a:t>Emergency Management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Emergency Medical Services</a:t>
            </a:r>
          </a:p>
          <a:p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1600" dirty="0">
                <a:latin typeface="Franklin Gothic Book" panose="020B0503020102020204" pitchFamily="34" charset="0"/>
              </a:rPr>
              <a:t>Elections, Voter Registrations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Parks, Recreation, Fair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Historical Museum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Cooperative Extension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67326" y="1217583"/>
            <a:ext cx="7419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57% of General Fund expenses are for Countywide services</a:t>
            </a:r>
          </a:p>
        </p:txBody>
      </p:sp>
    </p:spTree>
    <p:extLst>
      <p:ext uri="{BB962C8B-B14F-4D97-AF65-F5344CB8AC3E}">
        <p14:creationId xmlns:p14="http://schemas.microsoft.com/office/powerpoint/2010/main" val="292948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All County Funds (49 of them!)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6781800" cy="4648199"/>
          </a:xfrm>
        </p:spPr>
        <p:txBody>
          <a:bodyPr>
            <a:normAutofit fontScale="70000" lnSpcReduction="20000"/>
          </a:bodyPr>
          <a:lstStyle/>
          <a:p>
            <a:r>
              <a:rPr lang="en-US" sz="4000" b="1" dirty="0">
                <a:latin typeface="Franklin Gothic Book" panose="020B0503020102020204" pitchFamily="34" charset="0"/>
              </a:rPr>
              <a:t>General Fund (1)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Everything not accounted for in a different fund</a:t>
            </a:r>
          </a:p>
          <a:p>
            <a:r>
              <a:rPr lang="en-US" sz="4000" b="1" dirty="0">
                <a:latin typeface="Franklin Gothic Book" panose="020B0503020102020204" pitchFamily="34" charset="0"/>
              </a:rPr>
              <a:t>Special Revenue Funds (36)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Restricted for a specific purpose other than debt or capital</a:t>
            </a:r>
          </a:p>
          <a:p>
            <a:r>
              <a:rPr lang="en-US" sz="4000" b="1" dirty="0">
                <a:latin typeface="Franklin Gothic Book" panose="020B0503020102020204" pitchFamily="34" charset="0"/>
              </a:rPr>
              <a:t>Debt Service Fund (1)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Principal and interest payments on debt</a:t>
            </a:r>
          </a:p>
          <a:p>
            <a:r>
              <a:rPr lang="en-US" sz="4000" b="1" dirty="0">
                <a:latin typeface="Franklin Gothic Book" panose="020B0503020102020204" pitchFamily="34" charset="0"/>
              </a:rPr>
              <a:t>Capital Funds (4)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Acquisition or construction of capital facilities or other assets</a:t>
            </a:r>
          </a:p>
          <a:p>
            <a:r>
              <a:rPr lang="en-US" sz="4000" b="1" dirty="0">
                <a:latin typeface="Franklin Gothic Book" panose="020B0503020102020204" pitchFamily="34" charset="0"/>
              </a:rPr>
              <a:t>Enterprise Funds (3)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Activities for which a fee is charged to external users</a:t>
            </a:r>
          </a:p>
          <a:p>
            <a:r>
              <a:rPr lang="en-US" sz="4000" b="1" dirty="0">
                <a:latin typeface="Franklin Gothic Book" panose="020B0503020102020204" pitchFamily="34" charset="0"/>
              </a:rPr>
              <a:t>Internal Service Funds (4)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Provide service within our government, or to other governments, on a cost reimbursement basis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7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Franklin Gothic Medium" panose="020B0603020102020204" pitchFamily="34" charset="0"/>
              </a:rPr>
              <a:t>County Budget – All Funds</a:t>
            </a:r>
            <a:endParaRPr lang="en-US" dirty="0">
              <a:solidFill>
                <a:srgbClr val="FF0000"/>
              </a:solidFill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06898"/>
              </p:ext>
            </p:extLst>
          </p:nvPr>
        </p:nvGraphicFramePr>
        <p:xfrm>
          <a:off x="1143000" y="1219201"/>
          <a:ext cx="7543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7800" y="1417637"/>
            <a:ext cx="6934200" cy="513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0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Special Revenue Funds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0618" y="1219200"/>
            <a:ext cx="3581400" cy="5257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•Public Health ($5,093,800)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•Special Paths ($186,829)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•Tourism Promotion Area ($380,000)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•Emergency Management ($656,241)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•Fairgrounds ($551,570)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•Veterans Relief ($264,613)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•Law Library ($139,917)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•Treasurer’s O&amp;M (no budget required)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•Centennial Document Preservation ($127,189)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•Elections ($1,002,900)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•Parks &amp; Recreation ($1,948,770)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•Substance Abuse ($985,536)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•Mental Health / Developmental Disability ($8,752,619)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•County Roads ($36,038,546)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•Senior Services ($2,349,837)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•Convention Center ($500,000)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03131"/>
            <a:ext cx="4228618" cy="470716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•Clean Water ($1,695,208)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•ARPA ($1,200,879)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•Conservation Futures ($2,006,918)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•EMS ($9,295,656)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•Crime/Victim Services ($127,125)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•Communication System ($5,175,000)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•Planning &amp; Development Services ($4,761,273)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•Lake Management Dist#1-4 ($195,316)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•Edison Clean Water </a:t>
            </a:r>
            <a:r>
              <a:rPr lang="en-US" sz="1600" dirty="0" err="1"/>
              <a:t>Dist</a:t>
            </a:r>
            <a:r>
              <a:rPr lang="en-US" sz="1600" dirty="0"/>
              <a:t> ($80,467)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600" dirty="0"/>
              <a:t>•Drug </a:t>
            </a:r>
            <a:r>
              <a:rPr lang="fr-FR" sz="1600" dirty="0" err="1"/>
              <a:t>Enforcement</a:t>
            </a:r>
            <a:r>
              <a:rPr lang="fr-FR" sz="1600" dirty="0"/>
              <a:t> Cumulative Reserve ($3,000)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•Boating Safety ($70,576)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•Low Income Housing ($750,475)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•Title III Projects($0)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•Treasurer’s REET ($0)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•Homeless Housing &amp; Assistance ($21,127,234)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•Housing &amp; Community Development Revolving Loan ($100,000)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•Interlocal Investigation ($437,578)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07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Debt Service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544" y="1371600"/>
            <a:ext cx="7540256" cy="4800600"/>
          </a:xfrm>
        </p:spPr>
        <p:txBody>
          <a:bodyPr>
            <a:no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Outstanding debt for Commissioners’ Admin Building, Ventilation and Cooling for Downtown Admin Building, building on Continental Campus, PFD, Water Quality Loans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2021 Preliminary Budget - $1,940,598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9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Capital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7540256" cy="5257800"/>
          </a:xfrm>
        </p:spPr>
        <p:txBody>
          <a:bodyPr>
            <a:noAutofit/>
          </a:bodyPr>
          <a:lstStyle/>
          <a:p>
            <a:endParaRPr lang="en-US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endParaRPr lang="en-US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en-US" sz="3200" dirty="0">
                <a:latin typeface="Franklin Gothic Book" panose="020B0503020102020204" pitchFamily="34" charset="0"/>
              </a:rPr>
              <a:t>Facility Improvement  $4,461,656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Real Estate Excise Tax  $4,704,784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Economic Development  $5,958,064</a:t>
            </a:r>
          </a:p>
          <a:p>
            <a:r>
              <a:rPr lang="en-US" sz="3200" dirty="0">
                <a:latin typeface="Franklin Gothic Book" panose="020B0503020102020204" pitchFamily="34" charset="0"/>
              </a:rPr>
              <a:t>Park Improvement  $2,077,558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286183"/>
      </p:ext>
    </p:extLst>
  </p:cSld>
  <p:clrMapOvr>
    <a:masterClrMapping/>
  </p:clrMapOvr>
</p:sld>
</file>

<file path=ppt/theme/theme1.xml><?xml version="1.0" encoding="utf-8"?>
<a:theme xmlns:a="http://schemas.openxmlformats.org/drawingml/2006/main" name="2018 Public Hear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2018 Public Hearing</Template>
  <TotalTime>4264</TotalTime>
  <Words>2583</Words>
  <Application>Microsoft Office PowerPoint</Application>
  <PresentationFormat>On-screen Show (4:3)</PresentationFormat>
  <Paragraphs>376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2018 Public Hearing</vt:lpstr>
      <vt:lpstr>PowerPoint Presentation</vt:lpstr>
      <vt:lpstr>2022 Budget Process</vt:lpstr>
      <vt:lpstr>County Budget</vt:lpstr>
      <vt:lpstr>Countywide Services</vt:lpstr>
      <vt:lpstr>All County Funds (49 of them!)</vt:lpstr>
      <vt:lpstr>County Budget – All Funds</vt:lpstr>
      <vt:lpstr>Special Revenue Funds</vt:lpstr>
      <vt:lpstr>Debt Service Fund</vt:lpstr>
      <vt:lpstr>Capital Funds</vt:lpstr>
      <vt:lpstr>Enterprise Funds</vt:lpstr>
      <vt:lpstr>Internal Service Funds</vt:lpstr>
      <vt:lpstr>General Fund</vt:lpstr>
      <vt:lpstr>General Fund Budget</vt:lpstr>
      <vt:lpstr>Sources of  General Fund Revenue</vt:lpstr>
      <vt:lpstr>Uses of General Fund Resources</vt:lpstr>
      <vt:lpstr>Where do our Property Taxes go? (For every $1)</vt:lpstr>
      <vt:lpstr>Where does the money go  within the County?  (For every $1)</vt:lpstr>
      <vt:lpstr>Property Tax Levies</vt:lpstr>
      <vt:lpstr>2022 Budget Message:</vt:lpstr>
      <vt:lpstr>2022 Budget Message:</vt:lpstr>
      <vt:lpstr>Next Steps:</vt:lpstr>
    </vt:vector>
  </TitlesOfParts>
  <Company>Skagit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TrishaLogue</dc:creator>
  <cp:lastModifiedBy>Trisha Logue</cp:lastModifiedBy>
  <cp:revision>150</cp:revision>
  <cp:lastPrinted>2021-11-22T21:12:29Z</cp:lastPrinted>
  <dcterms:created xsi:type="dcterms:W3CDTF">2017-11-16T21:49:36Z</dcterms:created>
  <dcterms:modified xsi:type="dcterms:W3CDTF">2021-11-22T21:16:51Z</dcterms:modified>
</cp:coreProperties>
</file>